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8" r:id="rId10"/>
    <p:sldId id="267" r:id="rId11"/>
    <p:sldId id="268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C1EE26-3F7E-F372-7F98-CD6948D22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8115061-9F04-E7BC-88AE-4331B2BE1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4BA887-71A8-3915-E180-C7BAB42D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00CC77-4FCF-6F49-38DA-C08F2FBD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CF527F-0282-DC95-7557-F5EC6F9E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58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B66E5A-4733-37EF-6E50-44D7FA92A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74F272A-BB52-ADB2-B1A7-1C59500D6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48DD9E-89B5-262A-934B-85049ACC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532D4C-310E-6F4C-E350-62DFB0932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1AB630-456A-AD5F-D493-F9C36AEBD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03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BA6625-2340-BD5E-3A21-244D64F2C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E08494-2529-10AF-6BFF-3CAE65BE3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A101E1-7977-7BAE-B5C8-AE7C690A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25DCD3-E51C-4893-208A-53E97F161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C67AC3-3B33-10FA-0FFC-0977FAC6B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70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36A04D-F0D4-4A68-0382-34377EA29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AE435D-74A8-AFBA-CF9A-0B47658A4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4E12D5-0DD8-FCB5-19AC-8979E015B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D7E0B-5E11-9B2B-3DDE-B72D6EDA9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6E91FA-48E4-71D4-AF97-EB0E79A04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191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6C85C-B5E1-AE4D-4014-29E9C1D53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53B4AE-C350-0855-0CCC-78F82F522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CA9E7A-D070-4BED-8D9B-76C59040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087B57-8602-3F05-7D26-C4894DC8A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4A635D-2E65-F9FA-F4D2-ECC3ED49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428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291306-F4C4-3548-45C4-19F90D71B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C7B5EA-879D-0A1F-5249-A788192D2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BC5B430-9B05-84F7-9577-BF3D66549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65D055-1D10-ABC2-35B0-ADEA988B5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0C583B-9672-62B0-4870-3949240CA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DD2C87-7BA1-159F-A4ED-1B7DCF098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70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D39FE-54E4-FCB3-623D-10A435033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B3FE46-9F9D-6F6C-7788-3C0240B08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87B9ADC-1110-50A1-F2B2-7E707260F0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28AC5A1-5656-A0B5-07F7-4A673D0764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43EE8E6-6084-B8A7-DE00-044DAD062E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50D27F5-F26A-E30A-4360-E435B921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88EAF6-5C74-0104-DF38-8F34398E1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890BDE7-8777-E29C-026F-2589ECBC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2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FABC9F-AB9D-2898-262D-9CE5A8931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F9F7A-29F1-F536-CE18-9B3EBBF9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8D2FC74-F0E8-7587-151A-34457925C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EA8AC3C-EC58-8C6F-9C8D-5AD914F6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588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33529BE-0996-FE3B-0796-7E4CE3FAB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7E21CBA-EB96-097D-5887-A6BFBFC92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5B3CD6C-E823-FABD-C896-53CD92AB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63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55FFC1-3C38-2714-E351-E13CBAF37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FBAB86-D08B-94A5-6586-13F66D747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4013EB-ECDE-BE8F-6896-B323BAB7C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092EE2-8CE0-9920-475E-4DE513BCD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F627E1-125E-7C33-3D0F-71F954183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462098-6A73-5CE4-24E7-5B4E300A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15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A64A4-74DE-B4FA-338B-E4FE2194D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8ABFAD7-C0A4-5466-7A56-CBD226BED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331F663-737D-72E7-CA01-5298925A5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0A81CE-4383-E17A-3548-F31D7202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E735D6-8EE9-D616-2C18-832609AF4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7B318B-14A6-9242-2744-3B3BFB91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620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025B4-5774-3079-D505-DE4418544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BC12A3-2939-1F76-9335-5A6E91A2C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4354A2-2EC5-4588-6096-C3C3A3E62F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145C5-0B73-4F91-B8EF-21E4E029D03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41F9AB-4980-A664-A089-A1070D37C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C1BA2D-DF8D-4CF0-A25F-E223121DE0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3871C-10EB-42B2-8346-05B165410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746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8EA823-E0E3-9BB4-DBBD-C3A8B93D6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1469"/>
            <a:ext cx="9144000" cy="2387600"/>
          </a:xfrm>
        </p:spPr>
        <p:txBody>
          <a:bodyPr/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Причастие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A1DB573-65E0-4B1D-1811-213122981C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1963" y="2973503"/>
            <a:ext cx="9144000" cy="1655762"/>
          </a:xfrm>
        </p:spPr>
        <p:txBody>
          <a:bodyPr/>
          <a:lstStyle/>
          <a:p>
            <a:r>
              <a:rPr lang="ru-RU" dirty="0"/>
              <a:t>Учимся создавать </a:t>
            </a:r>
            <a:r>
              <a:rPr lang="ru-RU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формы </a:t>
            </a:r>
            <a:r>
              <a:rPr lang="ru-RU" dirty="0"/>
              <a:t>причастия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38D084C-97CA-3A1F-E22C-7ECE89737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69116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4FA10-B9E1-3657-4529-AFA5F33042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Возвратные глаголы</a:t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8B12BE7-B973-B116-2D64-8B8C758CBA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Всегда непереходные</a:t>
            </a:r>
          </a:p>
          <a:p>
            <a:endParaRPr lang="ru-RU" dirty="0"/>
          </a:p>
          <a:p>
            <a:r>
              <a:rPr lang="ru-RU" dirty="0"/>
              <a:t>(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значит</a:t>
            </a:r>
            <a:r>
              <a:rPr lang="ru-RU" dirty="0"/>
              <a:t> не образовывают страдательных причастий)</a:t>
            </a:r>
          </a:p>
        </p:txBody>
      </p:sp>
      <p:sp>
        <p:nvSpPr>
          <p:cNvPr id="5" name="Стрелка: пятиугольник 4">
            <a:extLst>
              <a:ext uri="{FF2B5EF4-FFF2-40B4-BE49-F238E27FC236}">
                <a16:creationId xmlns:a16="http://schemas.microsoft.com/office/drawing/2014/main" id="{6B4E8922-36B4-F0EF-A608-CE42825BBE62}"/>
              </a:ext>
            </a:extLst>
          </p:cNvPr>
          <p:cNvSpPr/>
          <p:nvPr/>
        </p:nvSpPr>
        <p:spPr>
          <a:xfrm rot="5400000">
            <a:off x="5769204" y="5625446"/>
            <a:ext cx="923827" cy="662233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3106848-EB72-498A-4C98-7D81ADE1F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38360">
            <a:off x="2862606" y="4590275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10015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945C9-767D-5E24-C575-D9C9F6106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D14062-9A76-CAA0-C185-82014CA88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Причастия от глагола </a:t>
            </a:r>
            <a:r>
              <a:rPr lang="ru-RU" dirty="0">
                <a:solidFill>
                  <a:schemeClr val="accent2"/>
                </a:solidFill>
              </a:rPr>
              <a:t>улыбать</a:t>
            </a:r>
            <a:r>
              <a:rPr lang="ru-RU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ся</a:t>
            </a:r>
            <a:r>
              <a:rPr lang="ru-RU" dirty="0"/>
              <a:t> </a:t>
            </a:r>
            <a:br>
              <a:rPr lang="ru-RU" dirty="0"/>
            </a:br>
            <a:r>
              <a:rPr lang="ru-RU" sz="2400" dirty="0"/>
              <a:t>(</a:t>
            </a:r>
            <a:r>
              <a:rPr lang="ru-RU" sz="2400" b="1" u="sng" dirty="0">
                <a:solidFill>
                  <a:schemeClr val="accent2"/>
                </a:solidFill>
              </a:rPr>
              <a:t>непереходной</a:t>
            </a:r>
            <a:r>
              <a:rPr lang="ru-RU" sz="2400" dirty="0"/>
              <a:t> глагол несовершенного вида)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23ADAA-C1DD-8103-F2B1-C97238854A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ДЕЙСТВИТЕЛЬНЫЕ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1DFD64-7DA2-6B9B-CDA8-B031E076E8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Настоящее </a:t>
            </a:r>
          </a:p>
          <a:p>
            <a:pPr marL="0" indent="0" algn="ctr">
              <a:buNone/>
            </a:pPr>
            <a:r>
              <a:rPr lang="ru-RU" sz="2400" dirty="0"/>
              <a:t>улыбающийся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/>
              <a:t>Прошедшее </a:t>
            </a:r>
          </a:p>
          <a:p>
            <a:pPr marL="0" indent="0" algn="ctr">
              <a:buNone/>
            </a:pPr>
            <a:r>
              <a:rPr lang="ru-RU" sz="2400" dirty="0"/>
              <a:t>улыбавшийся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4566B02-70D1-E3C0-46F0-E3DD2A875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СТРАДАТЕЛЬНЫЕ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37C23FE-F534-4519-7685-DC5CFF90543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chemeClr val="bg1">
                    <a:lumMod val="75000"/>
                  </a:schemeClr>
                </a:solidFill>
              </a:rPr>
              <a:t>Настоящее</a:t>
            </a:r>
          </a:p>
          <a:p>
            <a:pPr marL="0" indent="0" algn="ctr">
              <a:buNone/>
            </a:pPr>
            <a:r>
              <a:rPr lang="ru-RU" sz="2400" dirty="0"/>
              <a:t>-------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>
                <a:solidFill>
                  <a:schemeClr val="bg1">
                    <a:lumMod val="75000"/>
                  </a:schemeClr>
                </a:solidFill>
              </a:rPr>
              <a:t>Прошедшее</a:t>
            </a:r>
            <a:r>
              <a:rPr lang="ru-RU" dirty="0"/>
              <a:t> </a:t>
            </a:r>
          </a:p>
          <a:p>
            <a:pPr marL="0" indent="0" algn="ctr">
              <a:buNone/>
            </a:pPr>
            <a:r>
              <a:rPr lang="ru-RU" sz="2400" dirty="0"/>
              <a:t>-------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151989-4F84-443E-0A08-6960EFC33136}"/>
              </a:ext>
            </a:extLst>
          </p:cNvPr>
          <p:cNvSpPr txBox="1"/>
          <p:nvPr/>
        </p:nvSpPr>
        <p:spPr>
          <a:xfrm>
            <a:off x="7598004" y="2868513"/>
            <a:ext cx="32145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Страдательные причастия непереходных глаголов невозможны</a:t>
            </a:r>
          </a:p>
          <a:p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344DA9F-5F11-8DAE-39F4-8B3C65797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5485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C416030-EECE-B809-E625-4B991DF255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10" y="4437455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5" name="Облачко с текстом: овальное 4">
            <a:extLst>
              <a:ext uri="{FF2B5EF4-FFF2-40B4-BE49-F238E27FC236}">
                <a16:creationId xmlns:a16="http://schemas.microsoft.com/office/drawing/2014/main" id="{8492829B-92BA-3E78-FE6A-2FAA48B0AE3A}"/>
              </a:ext>
            </a:extLst>
          </p:cNvPr>
          <p:cNvSpPr/>
          <p:nvPr/>
        </p:nvSpPr>
        <p:spPr>
          <a:xfrm>
            <a:off x="2909739" y="810706"/>
            <a:ext cx="4339473" cy="3101418"/>
          </a:xfrm>
          <a:prstGeom prst="wedgeEllipseCallout">
            <a:avLst>
              <a:gd name="adj1" fmla="val -53615"/>
              <a:gd name="adj2" fmla="val 6296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Кто усовершенствовал совершенные глаголы?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Откуда и куда переходят переходные и возвращаются возвратные?!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7B760BE-9913-541C-AE5F-CD8E5E1C2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39493" y="4005393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7" name="Пузырек для мыслей: облако 6">
            <a:extLst>
              <a:ext uri="{FF2B5EF4-FFF2-40B4-BE49-F238E27FC236}">
                <a16:creationId xmlns:a16="http://schemas.microsoft.com/office/drawing/2014/main" id="{308BE996-6CCA-6A93-28E6-CA3365A46BBE}"/>
              </a:ext>
            </a:extLst>
          </p:cNvPr>
          <p:cNvSpPr/>
          <p:nvPr/>
        </p:nvSpPr>
        <p:spPr>
          <a:xfrm>
            <a:off x="9115720" y="1414022"/>
            <a:ext cx="2507529" cy="2158738"/>
          </a:xfrm>
          <a:prstGeom prst="cloudCallout">
            <a:avLst>
              <a:gd name="adj1" fmla="val -47213"/>
              <a:gd name="adj2" fmla="val 5625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????????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78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5C693B-E1B1-BCE0-A3A9-44DBCC889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ПРИЗНАК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9F597E-5EB4-4701-69CE-FC94D5FEA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предмета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00EEEA-B59B-6DA1-2E1D-1C6AAC240C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прилагательное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ЛЕТУЧАЯ</a:t>
            </a:r>
          </a:p>
          <a:p>
            <a:pPr marL="0" indent="0" algn="ctr">
              <a:buNone/>
            </a:pPr>
            <a:r>
              <a:rPr lang="ru-RU" dirty="0"/>
              <a:t>мышь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FD2890-4AF4-2764-70CA-CA01865449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предмета </a:t>
            </a:r>
            <a:r>
              <a:rPr lang="ru-RU" dirty="0">
                <a:solidFill>
                  <a:srgbClr val="FF0000"/>
                </a:solidFill>
              </a:rPr>
              <a:t>по действию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D4177B5-F22D-CE6A-ABBD-BD854A81C00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u="heavy" dirty="0">
                <a:solidFill>
                  <a:srgbClr val="C00000"/>
                </a:solidFill>
                <a:uFill>
                  <a:solidFill>
                    <a:srgbClr val="FFC000"/>
                  </a:solidFill>
                </a:uFill>
              </a:rPr>
              <a:t>причастие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ЛЕТЯЩАЯ</a:t>
            </a:r>
          </a:p>
          <a:p>
            <a:pPr marL="0" indent="0" algn="ctr">
              <a:buNone/>
            </a:pPr>
            <a:r>
              <a:rPr lang="ru-RU" dirty="0"/>
              <a:t>мышь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BC2E975-5BF4-BE8F-5EEB-9B7A664B55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92373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1CA694-70B9-F444-DEC3-56AF478112BC}"/>
              </a:ext>
            </a:extLst>
          </p:cNvPr>
          <p:cNvSpPr txBox="1"/>
          <p:nvPr/>
        </p:nvSpPr>
        <p:spPr>
          <a:xfrm>
            <a:off x="3443926" y="4013775"/>
            <a:ext cx="3129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Действительные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5EC169-07FE-A314-BCB6-AE2AE10E74BE}"/>
              </a:ext>
            </a:extLst>
          </p:cNvPr>
          <p:cNvSpPr txBox="1"/>
          <p:nvPr/>
        </p:nvSpPr>
        <p:spPr>
          <a:xfrm>
            <a:off x="8375761" y="4078924"/>
            <a:ext cx="3129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Страдательные</a:t>
            </a:r>
          </a:p>
        </p:txBody>
      </p:sp>
      <p:sp>
        <p:nvSpPr>
          <p:cNvPr id="4" name="Половина рамки 3">
            <a:extLst>
              <a:ext uri="{FF2B5EF4-FFF2-40B4-BE49-F238E27FC236}">
                <a16:creationId xmlns:a16="http://schemas.microsoft.com/office/drawing/2014/main" id="{78CB819D-4891-C022-297C-C6853AB2BE32}"/>
              </a:ext>
            </a:extLst>
          </p:cNvPr>
          <p:cNvSpPr/>
          <p:nvPr/>
        </p:nvSpPr>
        <p:spPr>
          <a:xfrm rot="2773230">
            <a:off x="5341254" y="2016860"/>
            <a:ext cx="3365046" cy="3545016"/>
          </a:xfrm>
          <a:prstGeom prst="halfFrame">
            <a:avLst>
              <a:gd name="adj1" fmla="val 4674"/>
              <a:gd name="adj2" fmla="val 4766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E7D1889-4841-B989-CC56-6D49236C1C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8" name="Пузырек для мыслей: облако 7">
            <a:extLst>
              <a:ext uri="{FF2B5EF4-FFF2-40B4-BE49-F238E27FC236}">
                <a16:creationId xmlns:a16="http://schemas.microsoft.com/office/drawing/2014/main" id="{81DF8371-D9F4-B768-9004-E65450AB28F9}"/>
              </a:ext>
            </a:extLst>
          </p:cNvPr>
          <p:cNvSpPr/>
          <p:nvPr/>
        </p:nvSpPr>
        <p:spPr>
          <a:xfrm>
            <a:off x="269469" y="923827"/>
            <a:ext cx="2341755" cy="2417687"/>
          </a:xfrm>
          <a:prstGeom prst="cloudCallout">
            <a:avLst>
              <a:gd name="adj1" fmla="val 31548"/>
              <a:gd name="adj2" fmla="val 103853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8303CEB-C4EE-6A11-24C9-C35F7EC379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75" y="1597699"/>
            <a:ext cx="1069942" cy="1069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0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765340-13FA-2D1A-189C-ED1865BAF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Причастия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1A1EE6-E924-AB4F-4AAB-148AFE081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ДЕЙСТВИТЕЛЬНЫЕ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BA3208-1878-0FE6-730E-BCA2A30351C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Настоящее </a:t>
            </a:r>
          </a:p>
          <a:p>
            <a:pPr marL="0" indent="0" algn="ctr">
              <a:buNone/>
            </a:pPr>
            <a:r>
              <a:rPr lang="ru-RU" sz="2400" dirty="0"/>
              <a:t>(</a:t>
            </a:r>
            <a:r>
              <a:rPr lang="ru-RU" sz="2400" dirty="0" err="1"/>
              <a:t>ущ</a:t>
            </a:r>
            <a:r>
              <a:rPr lang="ru-RU" sz="2400" dirty="0"/>
              <a:t>/</a:t>
            </a:r>
            <a:r>
              <a:rPr lang="ru-RU" sz="2400" dirty="0" err="1"/>
              <a:t>ющ</a:t>
            </a:r>
            <a:r>
              <a:rPr lang="ru-RU" sz="2400" dirty="0"/>
              <a:t> или </a:t>
            </a:r>
            <a:r>
              <a:rPr lang="ru-RU" sz="2400" dirty="0" err="1"/>
              <a:t>ащ</a:t>
            </a:r>
            <a:r>
              <a:rPr lang="ru-RU" sz="2400" dirty="0"/>
              <a:t>/</a:t>
            </a:r>
            <a:r>
              <a:rPr lang="ru-RU" sz="2400" dirty="0" err="1"/>
              <a:t>ящ</a:t>
            </a:r>
            <a:r>
              <a:rPr lang="ru-RU" sz="2400" dirty="0"/>
              <a:t>)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/>
              <a:t>Прошедшее </a:t>
            </a:r>
          </a:p>
          <a:p>
            <a:pPr marL="0" indent="0" algn="ctr">
              <a:buNone/>
            </a:pPr>
            <a:r>
              <a:rPr lang="ru-RU" sz="2400" dirty="0"/>
              <a:t>(ши или вши)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DC6302E-FD9B-262A-38A7-D2258DE143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СТРАДАТЕЛЬНЫЕ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58F9161-0AB3-E762-7A87-BEDB3831D32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Настоящее</a:t>
            </a:r>
          </a:p>
          <a:p>
            <a:pPr marL="0" indent="0" algn="ctr">
              <a:buNone/>
            </a:pPr>
            <a:r>
              <a:rPr lang="ru-RU" sz="2400" dirty="0"/>
              <a:t> (ем или им)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/>
              <a:t>Прошедшее </a:t>
            </a:r>
          </a:p>
          <a:p>
            <a:pPr marL="0" indent="0" algn="ctr">
              <a:buNone/>
            </a:pPr>
            <a:r>
              <a:rPr lang="ru-RU" sz="2400" dirty="0"/>
              <a:t>(анн, </a:t>
            </a:r>
            <a:r>
              <a:rPr lang="ru-RU" sz="2400" dirty="0" err="1"/>
              <a:t>янн</a:t>
            </a:r>
            <a:r>
              <a:rPr lang="ru-RU" sz="2400" dirty="0"/>
              <a:t>, </a:t>
            </a:r>
            <a:r>
              <a:rPr lang="ru-RU" sz="2400" dirty="0" err="1"/>
              <a:t>енн</a:t>
            </a:r>
            <a:r>
              <a:rPr lang="ru-RU" sz="2400" dirty="0"/>
              <a:t>, </a:t>
            </a:r>
            <a:r>
              <a:rPr lang="ru-RU" sz="2400" dirty="0" err="1"/>
              <a:t>ённ</a:t>
            </a:r>
            <a:r>
              <a:rPr lang="ru-RU" sz="2400" dirty="0"/>
              <a:t>, </a:t>
            </a:r>
            <a:r>
              <a:rPr lang="ru-RU" sz="2400" dirty="0" err="1"/>
              <a:t>онн</a:t>
            </a:r>
            <a:r>
              <a:rPr lang="ru-RU" sz="2400" dirty="0"/>
              <a:t>, т)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5E7BDC9-3D85-BD83-E386-9F30EB785D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44670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85828-CD90-EAA5-62A5-C040780EF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D74EB8-C6EF-630E-52CD-084007E0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Причастия от глагола </a:t>
            </a:r>
            <a:r>
              <a:rPr lang="ru-RU" dirty="0">
                <a:solidFill>
                  <a:srgbClr val="00B050"/>
                </a:solidFill>
              </a:rPr>
              <a:t>дарить</a:t>
            </a:r>
            <a:r>
              <a:rPr lang="ru-RU" dirty="0"/>
              <a:t> </a:t>
            </a:r>
            <a:br>
              <a:rPr lang="ru-RU" dirty="0"/>
            </a:br>
            <a:r>
              <a:rPr lang="ru-RU" sz="2400" dirty="0">
                <a:solidFill>
                  <a:srgbClr val="00B050"/>
                </a:solidFill>
              </a:rPr>
              <a:t>(переходной глагол несовершенного вида)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04ED0C-9B15-AF7A-730B-6E1BB2A942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ДЕЙСТВИТЕЛЬНЫЕ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C2D024-8C73-2D8F-2A87-08D7E4EA12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Настоящее </a:t>
            </a:r>
          </a:p>
          <a:p>
            <a:pPr marL="0" indent="0" algn="ctr">
              <a:buNone/>
            </a:pPr>
            <a:r>
              <a:rPr lang="ru-RU" sz="2400" dirty="0"/>
              <a:t>дарящий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/>
              <a:t>Прошедшее </a:t>
            </a:r>
          </a:p>
          <a:p>
            <a:pPr marL="0" indent="0" algn="ctr">
              <a:buNone/>
            </a:pPr>
            <a:r>
              <a:rPr lang="ru-RU" sz="2400" dirty="0"/>
              <a:t>даривший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F4DA643-FF26-7C93-1EB1-88845B4D1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СТРАДАТЕЛЬНЫЕ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29D520D-175D-5497-7166-F285030976E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Настоящее</a:t>
            </a:r>
          </a:p>
          <a:p>
            <a:pPr marL="0" indent="0" algn="ctr">
              <a:buNone/>
            </a:pPr>
            <a:r>
              <a:rPr lang="ru-RU" sz="2400" dirty="0"/>
              <a:t>даримый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/>
              <a:t>Прошедшее </a:t>
            </a:r>
          </a:p>
          <a:p>
            <a:pPr marL="0" indent="0" algn="ctr">
              <a:buNone/>
            </a:pPr>
            <a:r>
              <a:rPr lang="ru-RU" sz="2400" dirty="0"/>
              <a:t>Дареный*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F4F8D8F-AED4-9CE7-C8A7-84D6A8F8C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94079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FCD49-1A85-0E9E-4BC0-425AAE2FB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D2F42B-5C17-004B-1946-9CBE4552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Причастия от глагола </a:t>
            </a:r>
            <a:r>
              <a:rPr lang="ru-RU" dirty="0">
                <a:solidFill>
                  <a:srgbClr val="0070C0"/>
                </a:solidFill>
              </a:rPr>
              <a:t>купить</a:t>
            </a:r>
            <a:r>
              <a:rPr lang="ru-RU" dirty="0"/>
              <a:t> </a:t>
            </a:r>
            <a:br>
              <a:rPr lang="ru-RU" dirty="0"/>
            </a:br>
            <a:r>
              <a:rPr lang="ru-RU" sz="2400" dirty="0"/>
              <a:t>(переходной глагол </a:t>
            </a:r>
            <a:r>
              <a:rPr lang="ru-RU" sz="2400" u="sng" dirty="0">
                <a:solidFill>
                  <a:srgbClr val="0070C0"/>
                </a:solidFill>
              </a:rPr>
              <a:t>совершенного</a:t>
            </a:r>
            <a:r>
              <a:rPr lang="ru-RU" sz="2400" dirty="0"/>
              <a:t> вида)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07A5ABB-84D0-312B-A6DD-4D0FCA195B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ДЕЙСТВИТЕЛЬНЫЕ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022FE2-A7CE-430C-6685-7D7D4FDCF6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Настоящее </a:t>
            </a:r>
          </a:p>
          <a:p>
            <a:pPr marL="0" indent="0" algn="ctr">
              <a:buNone/>
            </a:pPr>
            <a:r>
              <a:rPr lang="ru-RU" sz="2400" dirty="0"/>
              <a:t>------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/>
              <a:t>Прошедшее </a:t>
            </a:r>
          </a:p>
          <a:p>
            <a:pPr marL="0" indent="0" algn="ctr">
              <a:buNone/>
            </a:pPr>
            <a:r>
              <a:rPr lang="ru-RU" sz="2400" dirty="0"/>
              <a:t>купивший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A66B229-1BF0-4434-F4FB-DB58C6AAE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СТРАДАТЕЛЬНЫЕ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61D7164-C589-9C39-4031-96ABA381275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Настоящее</a:t>
            </a:r>
          </a:p>
          <a:p>
            <a:pPr marL="0" indent="0" algn="ctr">
              <a:buNone/>
            </a:pPr>
            <a:r>
              <a:rPr lang="ru-RU" sz="2400" dirty="0"/>
              <a:t>------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/>
              <a:t>Прошедшее </a:t>
            </a:r>
          </a:p>
          <a:p>
            <a:pPr marL="0" indent="0" algn="ctr">
              <a:buNone/>
            </a:pPr>
            <a:r>
              <a:rPr lang="ru-RU" sz="2400" dirty="0"/>
              <a:t>купленный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910DC3-F464-EAA5-6D18-8F53BAC33EEA}"/>
              </a:ext>
            </a:extLst>
          </p:cNvPr>
          <p:cNvSpPr txBox="1"/>
          <p:nvPr/>
        </p:nvSpPr>
        <p:spPr>
          <a:xfrm>
            <a:off x="1244338" y="3461634"/>
            <a:ext cx="975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Причастия от глаголов совершенного вида в настоящем времени </a:t>
            </a:r>
            <a:r>
              <a:rPr lang="ru-RU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невозможны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6509C1B-81E6-53C0-59F6-C738136E4A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04064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4CF28-17DC-D1BC-91C0-9DA1FA468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BE717E-8A12-54E8-4FB0-5177F3FC5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Причастия от глагола </a:t>
            </a:r>
            <a:r>
              <a:rPr lang="ru-RU" dirty="0">
                <a:solidFill>
                  <a:schemeClr val="accent2"/>
                </a:solidFill>
              </a:rPr>
              <a:t>лететь</a:t>
            </a:r>
            <a:r>
              <a:rPr lang="ru-RU" dirty="0"/>
              <a:t> </a:t>
            </a:r>
            <a:br>
              <a:rPr lang="ru-RU" dirty="0"/>
            </a:br>
            <a:r>
              <a:rPr lang="ru-RU" sz="2400" dirty="0"/>
              <a:t>(</a:t>
            </a:r>
            <a:r>
              <a:rPr lang="ru-RU" sz="2400" b="1" u="sng" dirty="0">
                <a:solidFill>
                  <a:schemeClr val="accent2"/>
                </a:solidFill>
              </a:rPr>
              <a:t>непереходной</a:t>
            </a:r>
            <a:r>
              <a:rPr lang="ru-RU" sz="2400" dirty="0"/>
              <a:t> глагол несовершенного вида)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B98ED7-C4C2-5A6F-DA9A-BEEA745E2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ДЕЙСТВИТЕЛЬНЫЕ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646BAD-10AA-EDA4-5EF3-DDBF6796DC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Настоящее </a:t>
            </a:r>
          </a:p>
          <a:p>
            <a:pPr marL="0" indent="0" algn="ctr">
              <a:buNone/>
            </a:pPr>
            <a:r>
              <a:rPr lang="ru-RU" sz="2400" dirty="0"/>
              <a:t>летящий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/>
              <a:t>Прошедшее </a:t>
            </a:r>
          </a:p>
          <a:p>
            <a:pPr marL="0" indent="0" algn="ctr">
              <a:buNone/>
            </a:pPr>
            <a:r>
              <a:rPr lang="ru-RU" sz="2400" dirty="0"/>
              <a:t>летевший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19F5527-3FA9-C439-8614-CF17A19E4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СТРАДАТЕЛЬНЫЕ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7652BE6-E106-14D7-5386-F95ECE6EE3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chemeClr val="bg1">
                    <a:lumMod val="75000"/>
                  </a:schemeClr>
                </a:solidFill>
              </a:rPr>
              <a:t>Настоящее</a:t>
            </a:r>
          </a:p>
          <a:p>
            <a:pPr marL="0" indent="0" algn="ctr">
              <a:buNone/>
            </a:pPr>
            <a:r>
              <a:rPr lang="ru-RU" sz="2400" dirty="0"/>
              <a:t>-------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>
                <a:solidFill>
                  <a:schemeClr val="bg1">
                    <a:lumMod val="75000"/>
                  </a:schemeClr>
                </a:solidFill>
              </a:rPr>
              <a:t>Прошедшее</a:t>
            </a:r>
            <a:r>
              <a:rPr lang="ru-RU" dirty="0"/>
              <a:t> </a:t>
            </a:r>
          </a:p>
          <a:p>
            <a:pPr marL="0" indent="0" algn="ctr">
              <a:buNone/>
            </a:pPr>
            <a:r>
              <a:rPr lang="ru-RU" sz="2400" dirty="0"/>
              <a:t>-------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AE82DA-46AE-261C-79D7-177FB411967A}"/>
              </a:ext>
            </a:extLst>
          </p:cNvPr>
          <p:cNvSpPr txBox="1"/>
          <p:nvPr/>
        </p:nvSpPr>
        <p:spPr>
          <a:xfrm>
            <a:off x="7598004" y="2868513"/>
            <a:ext cx="32145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Страдательные причастия непереходных глаголов невозможны</a:t>
            </a:r>
          </a:p>
          <a:p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920E449-7EC7-7B01-E8EE-422D10032D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1783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3FD5D-BDCA-EED7-CBFC-0DF1181C0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2FA403-9B5B-3024-A65F-47B1A126D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Причастия от глагола </a:t>
            </a:r>
            <a:r>
              <a:rPr lang="ru-RU" b="1" dirty="0">
                <a:solidFill>
                  <a:srgbClr val="FF0000"/>
                </a:solidFill>
              </a:rPr>
              <a:t>улететь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br>
              <a:rPr lang="ru-RU" b="1" dirty="0">
                <a:solidFill>
                  <a:srgbClr val="0070C0"/>
                </a:solidFill>
              </a:rPr>
            </a:br>
            <a:r>
              <a:rPr lang="ru-RU" sz="2400" dirty="0">
                <a:solidFill>
                  <a:srgbClr val="FF0000"/>
                </a:solidFill>
              </a:rPr>
              <a:t>(</a:t>
            </a:r>
            <a:r>
              <a:rPr lang="ru-RU" sz="2400" b="1" u="sng" dirty="0">
                <a:solidFill>
                  <a:srgbClr val="FF0000"/>
                </a:solidFill>
              </a:rPr>
              <a:t>непереходной</a:t>
            </a:r>
            <a:r>
              <a:rPr lang="ru-RU" sz="2400" dirty="0">
                <a:solidFill>
                  <a:srgbClr val="FF0000"/>
                </a:solidFill>
              </a:rPr>
              <a:t> глагол совершенного вида)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621FDF-D31A-F701-95A2-8BC55DBD37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ДЕЙСТВИТЕЛЬНЫЕ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3B9C61-AE70-AB30-2387-958A56AAD32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chemeClr val="bg1">
                    <a:lumMod val="75000"/>
                  </a:schemeClr>
                </a:solidFill>
              </a:rPr>
              <a:t>Настоящее</a:t>
            </a:r>
            <a:r>
              <a:rPr lang="ru-RU" dirty="0"/>
              <a:t> </a:t>
            </a:r>
          </a:p>
          <a:p>
            <a:pPr marL="0" indent="0" algn="ctr">
              <a:buNone/>
            </a:pPr>
            <a:r>
              <a:rPr lang="ru-RU" sz="2400" dirty="0"/>
              <a:t>-----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/>
              <a:t>Прошедшее </a:t>
            </a:r>
          </a:p>
          <a:p>
            <a:pPr marL="0" indent="0" algn="ctr">
              <a:buNone/>
            </a:pPr>
            <a:r>
              <a:rPr lang="ru-RU" sz="2400" dirty="0"/>
              <a:t>улетевший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FB1FE6-F60B-F1B5-3C51-02A7D247B6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СТРАДАТЕЛЬНЫЕ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2385836-EFB6-F14F-FA2B-E0451809504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chemeClr val="bg1">
                    <a:lumMod val="75000"/>
                  </a:schemeClr>
                </a:solidFill>
              </a:rPr>
              <a:t>Настоящее</a:t>
            </a:r>
          </a:p>
          <a:p>
            <a:pPr marL="0" indent="0" algn="ctr">
              <a:buNone/>
            </a:pPr>
            <a:r>
              <a:rPr lang="ru-RU" sz="2400" dirty="0"/>
              <a:t>-------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dirty="0">
                <a:solidFill>
                  <a:schemeClr val="bg1">
                    <a:lumMod val="75000"/>
                  </a:schemeClr>
                </a:solidFill>
              </a:rPr>
              <a:t>Прошедшее</a:t>
            </a:r>
            <a:r>
              <a:rPr lang="ru-RU" dirty="0"/>
              <a:t> </a:t>
            </a:r>
          </a:p>
          <a:p>
            <a:pPr marL="0" indent="0" algn="ctr">
              <a:buNone/>
            </a:pPr>
            <a:r>
              <a:rPr lang="ru-RU" sz="2400" dirty="0"/>
              <a:t>-------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A59CAA-50BD-93FE-2E32-2421E6BDD596}"/>
              </a:ext>
            </a:extLst>
          </p:cNvPr>
          <p:cNvSpPr txBox="1"/>
          <p:nvPr/>
        </p:nvSpPr>
        <p:spPr>
          <a:xfrm>
            <a:off x="7598004" y="2868513"/>
            <a:ext cx="32145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Страдательные причастия непереходных глаголов невозможны</a:t>
            </a:r>
          </a:p>
          <a:p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4AB03E-1EE0-8160-AEFD-B2A99D7EDCA6}"/>
              </a:ext>
            </a:extLst>
          </p:cNvPr>
          <p:cNvSpPr txBox="1"/>
          <p:nvPr/>
        </p:nvSpPr>
        <p:spPr>
          <a:xfrm>
            <a:off x="1399113" y="2748152"/>
            <a:ext cx="37707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Причастия от глаголов совершенного вида в настоящем времени </a:t>
            </a:r>
            <a:r>
              <a:rPr lang="ru-RU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невозможны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6F3C8EF-3725-B539-4955-C3631E0C24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25688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D21A943-0C74-0129-A6F6-2D8A936492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074323"/>
              </p:ext>
            </p:extLst>
          </p:nvPr>
        </p:nvGraphicFramePr>
        <p:xfrm>
          <a:off x="769856" y="1051301"/>
          <a:ext cx="10652288" cy="3931920"/>
        </p:xfrm>
        <a:graphic>
          <a:graphicData uri="http://schemas.openxmlformats.org/drawingml/2006/table">
            <a:tbl>
              <a:tblPr/>
              <a:tblGrid>
                <a:gridCol w="2663072">
                  <a:extLst>
                    <a:ext uri="{9D8B030D-6E8A-4147-A177-3AD203B41FA5}">
                      <a16:colId xmlns:a16="http://schemas.microsoft.com/office/drawing/2014/main" val="1735273896"/>
                    </a:ext>
                  </a:extLst>
                </a:gridCol>
                <a:gridCol w="2663072">
                  <a:extLst>
                    <a:ext uri="{9D8B030D-6E8A-4147-A177-3AD203B41FA5}">
                      <a16:colId xmlns:a16="http://schemas.microsoft.com/office/drawing/2014/main" val="3252580394"/>
                    </a:ext>
                  </a:extLst>
                </a:gridCol>
                <a:gridCol w="2663072">
                  <a:extLst>
                    <a:ext uri="{9D8B030D-6E8A-4147-A177-3AD203B41FA5}">
                      <a16:colId xmlns:a16="http://schemas.microsoft.com/office/drawing/2014/main" val="3709951718"/>
                    </a:ext>
                  </a:extLst>
                </a:gridCol>
                <a:gridCol w="2663072">
                  <a:extLst>
                    <a:ext uri="{9D8B030D-6E8A-4147-A177-3AD203B41FA5}">
                      <a16:colId xmlns:a16="http://schemas.microsoft.com/office/drawing/2014/main" val="2189422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ru-RU" cap="small" baseline="0" dirty="0"/>
                    </a:p>
                    <a:p>
                      <a:pPr algn="ctr"/>
                      <a:r>
                        <a:rPr lang="ru-RU" cap="small" baseline="0" dirty="0"/>
                        <a:t>Покупать</a:t>
                      </a:r>
                    </a:p>
                    <a:p>
                      <a:pPr algn="ctr"/>
                      <a:r>
                        <a:rPr lang="ru-RU" cap="small" baseline="0" dirty="0"/>
                        <a:t>Дарить</a:t>
                      </a:r>
                    </a:p>
                    <a:p>
                      <a:pPr algn="ctr"/>
                      <a:r>
                        <a:rPr lang="ru-RU" cap="small" baseline="0" dirty="0"/>
                        <a:t>Любить</a:t>
                      </a:r>
                    </a:p>
                    <a:p>
                      <a:pPr algn="ctr"/>
                      <a:r>
                        <a:rPr lang="ru-RU" cap="small" baseline="0" dirty="0"/>
                        <a:t>Читать</a:t>
                      </a:r>
                    </a:p>
                    <a:p>
                      <a:pPr algn="ctr"/>
                      <a:r>
                        <a:rPr lang="ru-RU" cap="small" baseline="0" dirty="0"/>
                        <a:t>Считать</a:t>
                      </a:r>
                    </a:p>
                    <a:p>
                      <a:pPr algn="ctr"/>
                      <a:r>
                        <a:rPr lang="ru-RU" cap="small" baseline="0" dirty="0"/>
                        <a:t>Собирать</a:t>
                      </a:r>
                    </a:p>
                    <a:p>
                      <a:pPr algn="ctr"/>
                      <a:r>
                        <a:rPr lang="ru-RU" cap="small" baseline="0" dirty="0"/>
                        <a:t>Запирать</a:t>
                      </a:r>
                    </a:p>
                    <a:p>
                      <a:pPr algn="ctr"/>
                      <a:endParaRPr lang="ru-RU" cap="small" baseline="0" dirty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cap="small" baseline="0" dirty="0"/>
                    </a:p>
                    <a:p>
                      <a:pPr algn="ctr"/>
                      <a:r>
                        <a:rPr lang="ru-RU" cap="small" baseline="0" dirty="0"/>
                        <a:t>Купить</a:t>
                      </a:r>
                    </a:p>
                    <a:p>
                      <a:pPr algn="ctr"/>
                      <a:r>
                        <a:rPr lang="ru-RU" cap="small" baseline="0" dirty="0"/>
                        <a:t>Подарить</a:t>
                      </a:r>
                    </a:p>
                    <a:p>
                      <a:pPr algn="ctr"/>
                      <a:r>
                        <a:rPr lang="ru-RU" cap="small" baseline="0" dirty="0"/>
                        <a:t>Разлюбить</a:t>
                      </a:r>
                    </a:p>
                    <a:p>
                      <a:pPr algn="ctr"/>
                      <a:r>
                        <a:rPr lang="ru-RU" cap="small" baseline="0" dirty="0"/>
                        <a:t>Прочитать</a:t>
                      </a:r>
                    </a:p>
                    <a:p>
                      <a:pPr algn="ctr"/>
                      <a:r>
                        <a:rPr lang="ru-RU" cap="small" baseline="0" dirty="0"/>
                        <a:t>Посчитать</a:t>
                      </a:r>
                    </a:p>
                    <a:p>
                      <a:pPr algn="ctr"/>
                      <a:r>
                        <a:rPr lang="ru-RU" cap="small" baseline="0" dirty="0"/>
                        <a:t>Собрать</a:t>
                      </a:r>
                    </a:p>
                    <a:p>
                      <a:pPr algn="ctr"/>
                      <a:r>
                        <a:rPr lang="ru-RU" cap="small" baseline="0" dirty="0"/>
                        <a:t>Запереть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cap="small" baseline="0" dirty="0"/>
                    </a:p>
                    <a:p>
                      <a:pPr algn="ctr"/>
                      <a:r>
                        <a:rPr lang="ru-RU" cap="small" baseline="0" dirty="0"/>
                        <a:t>Лететь</a:t>
                      </a:r>
                    </a:p>
                    <a:p>
                      <a:pPr algn="ctr"/>
                      <a:r>
                        <a:rPr lang="ru-RU" cap="small" baseline="0" dirty="0"/>
                        <a:t>Замирать</a:t>
                      </a:r>
                    </a:p>
                    <a:p>
                      <a:pPr algn="ctr"/>
                      <a:r>
                        <a:rPr lang="ru-RU" cap="small" baseline="0" dirty="0"/>
                        <a:t>Дышать</a:t>
                      </a:r>
                    </a:p>
                    <a:p>
                      <a:pPr algn="ctr"/>
                      <a:r>
                        <a:rPr lang="ru-RU" cap="small" baseline="0" dirty="0"/>
                        <a:t>Размышлять</a:t>
                      </a:r>
                    </a:p>
                    <a:p>
                      <a:pPr algn="ctr"/>
                      <a:r>
                        <a:rPr lang="ru-RU" cap="small" baseline="0" dirty="0"/>
                        <a:t>Угрожать</a:t>
                      </a:r>
                    </a:p>
                    <a:p>
                      <a:pPr algn="ctr"/>
                      <a:r>
                        <a:rPr lang="ru-RU" cap="small" baseline="0" dirty="0"/>
                        <a:t>Зависеть</a:t>
                      </a:r>
                    </a:p>
                    <a:p>
                      <a:pPr algn="ctr"/>
                      <a:r>
                        <a:rPr lang="ru-RU" cap="small" baseline="0" dirty="0"/>
                        <a:t>ходить</a:t>
                      </a:r>
                    </a:p>
                    <a:p>
                      <a:pPr algn="ctr"/>
                      <a:endParaRPr lang="ru-RU" cap="small" baseline="0" dirty="0"/>
                    </a:p>
                    <a:p>
                      <a:pPr algn="ctr"/>
                      <a:endParaRPr lang="ru-RU" cap="small" baseline="0" dirty="0"/>
                    </a:p>
                    <a:p>
                      <a:pPr algn="ctr"/>
                      <a:endParaRPr lang="ru-RU" cap="small" baseline="0" dirty="0"/>
                    </a:p>
                    <a:p>
                      <a:pPr algn="ctr"/>
                      <a:endParaRPr lang="ru-RU" cap="all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cap="small" baseline="0" dirty="0"/>
                    </a:p>
                    <a:p>
                      <a:pPr algn="ctr"/>
                      <a:r>
                        <a:rPr lang="ru-RU" cap="small" baseline="0" dirty="0"/>
                        <a:t>Улететь</a:t>
                      </a:r>
                    </a:p>
                    <a:p>
                      <a:pPr algn="ctr"/>
                      <a:r>
                        <a:rPr lang="ru-RU" cap="small" baseline="0" dirty="0"/>
                        <a:t>Замереть</a:t>
                      </a:r>
                    </a:p>
                    <a:p>
                      <a:pPr algn="ctr"/>
                      <a:r>
                        <a:rPr lang="ru-RU" cap="small" baseline="0" dirty="0"/>
                        <a:t>Уехать</a:t>
                      </a:r>
                    </a:p>
                    <a:p>
                      <a:pPr algn="ctr"/>
                      <a:r>
                        <a:rPr lang="ru-RU" cap="small" baseline="0" dirty="0"/>
                        <a:t>Прийти</a:t>
                      </a:r>
                    </a:p>
                    <a:p>
                      <a:pPr algn="ctr"/>
                      <a:r>
                        <a:rPr lang="ru-RU" cap="small" baseline="0" dirty="0"/>
                        <a:t>Сесть</a:t>
                      </a:r>
                    </a:p>
                    <a:p>
                      <a:pPr algn="ctr"/>
                      <a:r>
                        <a:rPr lang="ru-RU" cap="small" baseline="0" dirty="0"/>
                        <a:t>Взгрустнуть</a:t>
                      </a:r>
                    </a:p>
                    <a:p>
                      <a:pPr algn="ctr"/>
                      <a:r>
                        <a:rPr lang="ru-RU" cap="small" baseline="0" dirty="0"/>
                        <a:t>Вскочить</a:t>
                      </a:r>
                    </a:p>
                    <a:p>
                      <a:pPr algn="ctr"/>
                      <a:endParaRPr lang="ru-RU" cap="small" baseline="0" dirty="0"/>
                    </a:p>
                    <a:p>
                      <a:pPr algn="ctr"/>
                      <a:endParaRPr lang="ru-RU" cap="small" baseline="0" dirty="0"/>
                    </a:p>
                    <a:p>
                      <a:pPr algn="ctr"/>
                      <a:endParaRPr lang="ru-RU" cap="small" baseline="0" dirty="0"/>
                    </a:p>
                    <a:p>
                      <a:pPr algn="ctr"/>
                      <a:endParaRPr lang="ru-RU" cap="small" baseline="0" dirty="0"/>
                    </a:p>
                    <a:p>
                      <a:pPr algn="ctr"/>
                      <a:endParaRPr lang="ru-RU" cap="small" baseline="0" dirty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256364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9F5E13B-DB59-3E17-35A8-7091A2C7D6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4663699"/>
            <a:ext cx="2507529" cy="200602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308028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255</Words>
  <Application>Microsoft Office PowerPoint</Application>
  <PresentationFormat>Широкоэкранный</PresentationFormat>
  <Paragraphs>162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Причастие</vt:lpstr>
      <vt:lpstr>ПРИЗНАК</vt:lpstr>
      <vt:lpstr>Презентация PowerPoint</vt:lpstr>
      <vt:lpstr>Причастия</vt:lpstr>
      <vt:lpstr>Причастия от глагола дарить  (переходной глагол несовершенного вида)</vt:lpstr>
      <vt:lpstr>Причастия от глагола купить  (переходной глагол совершенного вида)</vt:lpstr>
      <vt:lpstr>Причастия от глагола лететь  (непереходной глагол несовершенного вида)</vt:lpstr>
      <vt:lpstr>Причастия от глагола улететь  (непереходной глагол совершенного вида)</vt:lpstr>
      <vt:lpstr>Презентация PowerPoint</vt:lpstr>
      <vt:lpstr>Возвратные глаголы СЯ</vt:lpstr>
      <vt:lpstr>Причастия от глагола улыбаться  (непереходной глагол несовершенного вида)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Светлана Ломакина</dc:creator>
  <cp:lastModifiedBy>Светлана Ломакина</cp:lastModifiedBy>
  <cp:revision>12</cp:revision>
  <dcterms:created xsi:type="dcterms:W3CDTF">2025-11-26T20:56:20Z</dcterms:created>
  <dcterms:modified xsi:type="dcterms:W3CDTF">2025-11-26T22:11:27Z</dcterms:modified>
</cp:coreProperties>
</file>